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1" r:id="rId2"/>
    <p:sldId id="282" r:id="rId3"/>
    <p:sldId id="288" r:id="rId4"/>
    <p:sldId id="281" r:id="rId5"/>
    <p:sldId id="257" r:id="rId6"/>
    <p:sldId id="260" r:id="rId7"/>
    <p:sldId id="256" r:id="rId8"/>
    <p:sldId id="269" r:id="rId9"/>
    <p:sldId id="270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87" r:id="rId18"/>
    <p:sldId id="28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F6F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72" autoAdjust="0"/>
    <p:restoredTop sz="94660"/>
  </p:normalViewPr>
  <p:slideViewPr>
    <p:cSldViewPr snapToGrid="0">
      <p:cViewPr varScale="1">
        <p:scale>
          <a:sx n="65" d="100"/>
          <a:sy n="65" d="100"/>
        </p:scale>
        <p:origin x="138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43E59F-1189-4044-ABC2-7701449883E1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20F0BD-0C20-4E51-859C-7C21C5595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838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20F0BD-0C20-4E51-859C-7C21C55959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989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C6A86-CC3C-9886-C775-4E21CF3D9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0C2E1F-9D66-0463-8104-249E937EE3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7920E-B55C-3DE0-4B5D-482F67465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83B07-FABC-47D0-BA3C-E7FB41FD970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5E34A9-ED03-A444-17E9-80626DC7F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86FAAE-17DC-7771-296F-02D8F3CBE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C0CD-6A46-4C1D-B39E-81702D5C9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214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08B4B-FC56-F46E-CA05-D70B6881A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8ABFCE-442C-0C1F-33BA-02FE638D72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9DEF47-A979-E69A-DC3C-E6CD182F4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83B07-FABC-47D0-BA3C-E7FB41FD970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8E4DF5-DBB4-0DF6-B6C3-0E816D0BD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B907B-24E7-3E76-983D-8CA631269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C0CD-6A46-4C1D-B39E-81702D5C9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95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846895-76E7-4BAA-EA9B-85D3F0761A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4859B-4176-61CB-0DDE-3ED4D1B2C2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8DECB-D00E-0B7F-B456-84AF7C870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83B07-FABC-47D0-BA3C-E7FB41FD970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A3E443-B922-6A8F-586C-DA130954F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3F5443-4A53-AEDF-B727-B29C1B054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C0CD-6A46-4C1D-B39E-81702D5C9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046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01729-76CF-D77A-C031-9684222BA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70299-8FAF-84DB-44D8-2F06DBAC6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172AB-7358-1DB2-174B-D22A82BA9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83B07-FABC-47D0-BA3C-E7FB41FD970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B109F-FC60-3893-D214-4AD57DF88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FBFAC-C08A-35A6-2C16-B274B29B6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C0CD-6A46-4C1D-B39E-81702D5C9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770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680AA-D54E-52EC-07F0-4F3EEBF63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497A4D-5828-487E-EB7E-E436B1E3F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544AC-0769-ADE4-D700-F84F9978A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83B07-FABC-47D0-BA3C-E7FB41FD970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D8B23-4372-847A-B1A4-41D707C77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ED120-BF20-DF8B-CCBC-7C4FCADC1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C0CD-6A46-4C1D-B39E-81702D5C9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60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1D920-58CC-7FB3-F2FA-B43C95359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17121-74F2-6D58-052A-783AE660F2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C9CC70-EDD7-D33D-9D53-5E3A8A479A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E24027-02C2-D243-829A-D4A423696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83B07-FABC-47D0-BA3C-E7FB41FD970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66DBC-3B58-76D0-7723-BEFFCEBD3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6029AA-4306-40AB-8E68-BBD96CA7E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C0CD-6A46-4C1D-B39E-81702D5C9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146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85B2C-45B2-3516-BE65-7B1C8D92C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EF73DA-26B4-26C1-D412-51B6CA4F00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BFD23B-9B47-3F65-6921-397C287271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F73FD0-C4FA-7E4C-ECB9-BCE2458375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3ED72B-45F5-D79F-1343-BB72FF203E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404EBB-0308-91D7-0211-1E8876D3F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83B07-FABC-47D0-BA3C-E7FB41FD970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B0E472-46E1-BEE3-7630-CF9948090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C94034-4C20-4572-37E7-E4AC406D5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C0CD-6A46-4C1D-B39E-81702D5C9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75CDB-1525-AF52-CBE8-B2491B960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A913A6-04DF-83B1-08EB-93D18D64A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83B07-FABC-47D0-BA3C-E7FB41FD970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6ECD0B-7073-C85F-FACA-9A35D766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37707C-7212-4886-C3A6-7B6903FB9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C0CD-6A46-4C1D-B39E-81702D5C9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848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9157C2-F68A-56DD-910D-D9D2AE7AD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83B07-FABC-47D0-BA3C-E7FB41FD970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4D096F-9D58-3D62-CEE8-38508284B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FF9467-F92A-C608-36E8-95460C61B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C0CD-6A46-4C1D-B39E-81702D5C9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574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F9FDC-54D7-E716-9096-0013C9610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DEC87-9266-FC72-1C9E-DA26F2FE7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1FBA64-5A23-538D-3B57-AB0045AD96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4BD11E-290E-BFCC-2069-AFC29CFB3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83B07-FABC-47D0-BA3C-E7FB41FD970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C64624-3991-3C29-84F9-4288A7299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3D7493-F984-9D77-7C72-83649CC6C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C0CD-6A46-4C1D-B39E-81702D5C9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414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BE817-BD26-72A0-5A2A-98A157BAB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8DE02A-614D-C22D-D970-2E36503512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2A2566-C18B-3355-D060-A67883F058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8E1882-BE77-3670-EDDB-07291AD83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83B07-FABC-47D0-BA3C-E7FB41FD970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9CA372-EE21-E2D6-6A5C-1C64765AC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98DC59-15B4-DE54-E310-D2FF42DDE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C0CD-6A46-4C1D-B39E-81702D5C9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50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F4F4A8-5517-C191-6650-EB0993D9D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0FE55D-BCD4-096F-2C54-B00F3BB499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6F458-FD61-07CB-1251-F4EFC7BADB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183B07-FABC-47D0-BA3C-E7FB41FD970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22C55-B10F-292B-D43B-7BB0C516F8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EDE8E-BD50-B47C-50D2-C853F0DE74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65C0CD-6A46-4C1D-B39E-81702D5C9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08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9180DE06-7362-4888-AADA-7AADD57AC4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AF6A671-C637-4547-85F4-51B6D1881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2218698" y="2733627"/>
            <a:ext cx="1340409" cy="5777807"/>
            <a:chOff x="329184" y="2"/>
            <a:chExt cx="524256" cy="5777807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575CF26-3D3C-4C5A-A2B7-00432016E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9413ED5-9ED4-4772-BCE4-2BCAE6B12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2"/>
              <a:ext cx="524256" cy="566677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8623" y="372533"/>
            <a:ext cx="6116779" cy="606872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8B031A-8362-A939-DC83-6DE05E0DC8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1" t="9220" r="5167" b="11888"/>
          <a:stretch>
            <a:fillRect/>
          </a:stretch>
        </p:blipFill>
        <p:spPr>
          <a:xfrm>
            <a:off x="998176" y="1857971"/>
            <a:ext cx="5608830" cy="278531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52F7A6F-2821-D07F-258A-E99555E71C47}"/>
              </a:ext>
            </a:extLst>
          </p:cNvPr>
          <p:cNvSpPr txBox="1"/>
          <p:nvPr/>
        </p:nvSpPr>
        <p:spPr>
          <a:xfrm>
            <a:off x="7631539" y="-588414"/>
            <a:ext cx="3819903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96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2</a:t>
            </a:r>
          </a:p>
        </p:txBody>
      </p:sp>
      <p:sp>
        <p:nvSpPr>
          <p:cNvPr id="10" name="Subtitle 8">
            <a:extLst>
              <a:ext uri="{FF2B5EF4-FFF2-40B4-BE49-F238E27FC236}">
                <a16:creationId xmlns:a16="http://schemas.microsoft.com/office/drawing/2014/main" id="{CCDC782C-204F-8E0D-3322-716AED57A550}"/>
              </a:ext>
            </a:extLst>
          </p:cNvPr>
          <p:cNvSpPr txBox="1">
            <a:spLocks/>
          </p:cNvSpPr>
          <p:nvPr/>
        </p:nvSpPr>
        <p:spPr>
          <a:xfrm>
            <a:off x="7393441" y="1278836"/>
            <a:ext cx="4171994" cy="118345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spcAft>
                <a:spcPts val="600"/>
              </a:spcAft>
            </a:pPr>
            <a:r>
              <a:rPr lang="en-US" sz="7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WELCOME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F837A676-5523-D712-3F94-8153F30E6C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93441" y="2737758"/>
            <a:ext cx="4602782" cy="857461"/>
          </a:xfrm>
        </p:spPr>
        <p:txBody>
          <a:bodyPr vert="horz" lIns="91440" tIns="45720" rIns="91440" bIns="45720" rtlCol="0">
            <a:noAutofit/>
          </a:bodyPr>
          <a:lstStyle/>
          <a:p>
            <a:pPr algn="l"/>
            <a:r>
              <a:rPr lang="en-US" sz="32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Obtaining and Maintaining Prevention Certification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6952E84-1C7D-0576-E2D6-CEF837EFED9E}"/>
              </a:ext>
            </a:extLst>
          </p:cNvPr>
          <p:cNvSpPr txBox="1"/>
          <p:nvPr/>
        </p:nvSpPr>
        <p:spPr>
          <a:xfrm>
            <a:off x="7393440" y="4462411"/>
            <a:ext cx="3819903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21, 2026</a:t>
            </a:r>
          </a:p>
          <a:p>
            <a:r>
              <a:rPr lang="en-US" sz="3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2:00 PM – 3:00 PM</a:t>
            </a:r>
          </a:p>
        </p:txBody>
      </p:sp>
    </p:spTree>
    <p:extLst>
      <p:ext uri="{BB962C8B-B14F-4D97-AF65-F5344CB8AC3E}">
        <p14:creationId xmlns:p14="http://schemas.microsoft.com/office/powerpoint/2010/main" val="4244431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3F3916-D1AE-99D1-41DD-13AEFCC2D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CCDB83-4924-449F-AC3E-73A57DA7FC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77AFD686-3BF7-6748-2889-B060B25E5F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BD2657-F7E0-8EB0-3BFA-1F7E9CBDA7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87F10D-998D-858D-B7CE-2DF968ADAF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344" y="933990"/>
            <a:ext cx="9776770" cy="3542045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>
                <a:solidFill>
                  <a:srgbClr val="0F6FC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instructions clear for how to upload documents and CEHs AVDs?</a:t>
            </a:r>
          </a:p>
        </p:txBody>
      </p:sp>
    </p:spTree>
    <p:extLst>
      <p:ext uri="{BB962C8B-B14F-4D97-AF65-F5344CB8AC3E}">
        <p14:creationId xmlns:p14="http://schemas.microsoft.com/office/powerpoint/2010/main" val="1570407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198322-E406-532F-6D9B-D921CCEF7A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344C17-01B8-56AA-3D63-EAFF047AF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0D3FB9F4-77F6-5437-FB3A-A482E6C53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0D1322A-546B-C08B-E630-E5D0ED890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80C0DC-7041-DBC3-C811-0CDD1F0F77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5915" y="1231511"/>
            <a:ext cx="9776770" cy="3542045"/>
          </a:xfrm>
        </p:spPr>
        <p:txBody>
          <a:bodyPr anchor="b">
            <a:normAutofit/>
          </a:bodyPr>
          <a:lstStyle/>
          <a:p>
            <a:pPr algn="l"/>
            <a:r>
              <a:rPr lang="en-US" sz="7200" dirty="0">
                <a:solidFill>
                  <a:srgbClr val="0F6FC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submit all documents in pdf format, not jpg.</a:t>
            </a:r>
          </a:p>
        </p:txBody>
      </p:sp>
    </p:spTree>
    <p:extLst>
      <p:ext uri="{BB962C8B-B14F-4D97-AF65-F5344CB8AC3E}">
        <p14:creationId xmlns:p14="http://schemas.microsoft.com/office/powerpoint/2010/main" val="3587943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26163B-DC93-7903-E08A-787F8C896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F5AD957-E171-9C73-CC97-C42F93712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1B3CD132-0EB5-4C9B-7D9A-0EFFE4E7AE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7EC344-4C4C-CB82-D9FB-6DC396D01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121402-8FA8-EC09-15B8-D3A9AD0AC1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4191" y="1078956"/>
            <a:ext cx="9286239" cy="3542045"/>
          </a:xfrm>
        </p:spPr>
        <p:txBody>
          <a:bodyPr anchor="b">
            <a:normAutofit fontScale="90000"/>
          </a:bodyPr>
          <a:lstStyle/>
          <a:p>
            <a:pPr algn="l"/>
            <a:r>
              <a:rPr lang="en-US" sz="7300" dirty="0">
                <a:solidFill>
                  <a:srgbClr val="0F6FC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scan supporting documentation and save in pdf format.</a:t>
            </a:r>
          </a:p>
        </p:txBody>
      </p:sp>
    </p:spTree>
    <p:extLst>
      <p:ext uri="{BB962C8B-B14F-4D97-AF65-F5344CB8AC3E}">
        <p14:creationId xmlns:p14="http://schemas.microsoft.com/office/powerpoint/2010/main" val="4045084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940D84-15C1-5CEB-5DF3-32CCC1046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4084447-0610-05B0-381F-0C2C47A45C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1019E1F-6C14-D1D7-77E7-9D497A0BF9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6760750-3414-726E-C4D9-85D3B62FB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C41F55-DD76-FBE4-9002-777EEB9802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5915" y="1375997"/>
            <a:ext cx="7164362" cy="165476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>
                <a:solidFill>
                  <a:srgbClr val="0F6FC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Upload all documents in their original mode.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5886009-6080-7326-C60F-609938A1A5B2}"/>
              </a:ext>
            </a:extLst>
          </p:cNvPr>
          <p:cNvGrpSpPr/>
          <p:nvPr/>
        </p:nvGrpSpPr>
        <p:grpSpPr>
          <a:xfrm>
            <a:off x="1065238" y="3567051"/>
            <a:ext cx="8049118" cy="1632753"/>
            <a:chOff x="1205915" y="3707727"/>
            <a:chExt cx="8049118" cy="1632753"/>
          </a:xfrm>
        </p:grpSpPr>
        <p:pic>
          <p:nvPicPr>
            <p:cNvPr id="5" name="Graphic 4" descr="Diploma with solid fill">
              <a:extLst>
                <a:ext uri="{FF2B5EF4-FFF2-40B4-BE49-F238E27FC236}">
                  <a16:creationId xmlns:a16="http://schemas.microsoft.com/office/drawing/2014/main" id="{DFD80791-42BA-AD2F-3117-6A3C158EFD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431111" y="3707727"/>
              <a:ext cx="1628256" cy="1628256"/>
            </a:xfrm>
            <a:prstGeom prst="rect">
              <a:avLst/>
            </a:prstGeom>
          </p:spPr>
        </p:pic>
        <p:pic>
          <p:nvPicPr>
            <p:cNvPr id="7" name="Graphic 6" descr="Contract with solid fill">
              <a:extLst>
                <a:ext uri="{FF2B5EF4-FFF2-40B4-BE49-F238E27FC236}">
                  <a16:creationId xmlns:a16="http://schemas.microsoft.com/office/drawing/2014/main" id="{15C4DDBC-B107-56D2-AD19-5D8D2EFDEB2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072986" y="3707727"/>
              <a:ext cx="1610469" cy="1610469"/>
            </a:xfrm>
            <a:prstGeom prst="rect">
              <a:avLst/>
            </a:prstGeom>
          </p:spPr>
        </p:pic>
        <p:sp>
          <p:nvSpPr>
            <p:cNvPr id="15" name="Arrow: Right 14">
              <a:extLst>
                <a:ext uri="{FF2B5EF4-FFF2-40B4-BE49-F238E27FC236}">
                  <a16:creationId xmlns:a16="http://schemas.microsoft.com/office/drawing/2014/main" id="{F6B605EF-B2C5-BEA7-043D-178FDABF576B}"/>
                </a:ext>
              </a:extLst>
            </p:cNvPr>
            <p:cNvSpPr/>
            <p:nvPr/>
          </p:nvSpPr>
          <p:spPr>
            <a:xfrm>
              <a:off x="2705482" y="4294622"/>
              <a:ext cx="478406" cy="436681"/>
            </a:xfrm>
            <a:prstGeom prst="rightArrow">
              <a:avLst/>
            </a:prstGeom>
            <a:solidFill>
              <a:srgbClr val="00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Graphic 15" descr="Contract with solid fill">
              <a:extLst>
                <a:ext uri="{FF2B5EF4-FFF2-40B4-BE49-F238E27FC236}">
                  <a16:creationId xmlns:a16="http://schemas.microsoft.com/office/drawing/2014/main" id="{DAB5E386-4EDB-4C9E-8777-5EF4358B38D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205915" y="3707727"/>
              <a:ext cx="1610469" cy="1610469"/>
            </a:xfrm>
            <a:prstGeom prst="rect">
              <a:avLst/>
            </a:prstGeom>
          </p:spPr>
        </p:pic>
        <p:sp>
          <p:nvSpPr>
            <p:cNvPr id="17" name="Arrow: Right 16">
              <a:extLst>
                <a:ext uri="{FF2B5EF4-FFF2-40B4-BE49-F238E27FC236}">
                  <a16:creationId xmlns:a16="http://schemas.microsoft.com/office/drawing/2014/main" id="{38AD2CB2-CF50-08C7-A01D-0DA65CD9E664}"/>
                </a:ext>
              </a:extLst>
            </p:cNvPr>
            <p:cNvSpPr/>
            <p:nvPr/>
          </p:nvSpPr>
          <p:spPr>
            <a:xfrm>
              <a:off x="7127315" y="4303514"/>
              <a:ext cx="478406" cy="436681"/>
            </a:xfrm>
            <a:prstGeom prst="rightArrow">
              <a:avLst/>
            </a:prstGeom>
            <a:solidFill>
              <a:srgbClr val="00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Graphic 17" descr="Diploma with solid fill">
              <a:extLst>
                <a:ext uri="{FF2B5EF4-FFF2-40B4-BE49-F238E27FC236}">
                  <a16:creationId xmlns:a16="http://schemas.microsoft.com/office/drawing/2014/main" id="{60A4A027-9143-F042-EEF1-588C07F91D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626777" y="3712224"/>
              <a:ext cx="1628256" cy="16282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53641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FF18A3-B824-C7BE-8BC7-EA0F6DA87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040EB75-AA5D-B0A8-2010-A5EF60F2B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E8D6EDB0-57F3-55A9-A8B1-1C0862E75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2DAA434-0AF3-5AE1-AA37-DC299DCCF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375387-C3D6-E64B-979C-120C66A932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8489" y="1656193"/>
            <a:ext cx="8580280" cy="3542045"/>
          </a:xfrm>
        </p:spPr>
        <p:txBody>
          <a:bodyPr anchor="b">
            <a:noAutofit/>
          </a:bodyPr>
          <a:lstStyle/>
          <a:p>
            <a:pPr algn="l"/>
            <a:r>
              <a:rPr lang="en-US" sz="5400" dirty="0">
                <a:solidFill>
                  <a:srgbClr val="0F6FC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helps if CEHs attendance verification documents are uploaded in the order they are entered onto the Record Form.</a:t>
            </a:r>
          </a:p>
        </p:txBody>
      </p:sp>
    </p:spTree>
    <p:extLst>
      <p:ext uri="{BB962C8B-B14F-4D97-AF65-F5344CB8AC3E}">
        <p14:creationId xmlns:p14="http://schemas.microsoft.com/office/powerpoint/2010/main" val="26333019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57D637-2539-84D5-789A-10975BAD2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1609" y="2133668"/>
            <a:ext cx="9910296" cy="177011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>
                <a:solidFill>
                  <a:srgbClr val="0F6FC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Hours have now decreased to one/month. They will be held on the 3</a:t>
            </a:r>
            <a:r>
              <a:rPr lang="en-US" sz="4000" kern="1200" baseline="30000" dirty="0">
                <a:solidFill>
                  <a:srgbClr val="0F6FC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4000" kern="1200" dirty="0">
                <a:solidFill>
                  <a:srgbClr val="0F6FC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Wednesday of each month from 2-3 PM.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6721E0-33B4-AAF9-686F-67CF103F0D62}"/>
              </a:ext>
            </a:extLst>
          </p:cNvPr>
          <p:cNvSpPr txBox="1"/>
          <p:nvPr/>
        </p:nvSpPr>
        <p:spPr>
          <a:xfrm flipH="1">
            <a:off x="1096777" y="4138686"/>
            <a:ext cx="85395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 on our website: pscbw.com</a:t>
            </a:r>
          </a:p>
        </p:txBody>
      </p:sp>
    </p:spTree>
    <p:extLst>
      <p:ext uri="{BB962C8B-B14F-4D97-AF65-F5344CB8AC3E}">
        <p14:creationId xmlns:p14="http://schemas.microsoft.com/office/powerpoint/2010/main" val="6866321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47D48B-2FED-9F2E-37AA-CC367BDC6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A4F17C-152B-FE6D-799B-3C572BDCA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6700" kern="1200" dirty="0">
                <a:solidFill>
                  <a:srgbClr val="0F6FC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1:1 session(s) for help during the testing process is by appointment only.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44482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C885AA-FB24-E54C-06F9-AEF3A71D6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F5E01DC3-3F78-ECC6-65CD-6C9A3061B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82598E26-EB05-455B-599C-8633B89AB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522324" y="-15978"/>
            <a:ext cx="7147352" cy="5876916"/>
            <a:chOff x="329184" y="-99107"/>
            <a:chExt cx="524256" cy="5876916"/>
          </a:xfrm>
        </p:grpSpPr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F0CF2D5E-7456-ECDC-7C7C-D5D52E50E0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3824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9F2BD87-F937-6371-218C-B4FC3DF21F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-99107"/>
              <a:ext cx="524256" cy="5631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id="{AE0A793D-9B7E-D480-888F-C197CBF4E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1055718"/>
            <a:ext cx="10999072" cy="335834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674CEA-1EEC-871A-7004-8694F0785718}"/>
              </a:ext>
            </a:extLst>
          </p:cNvPr>
          <p:cNvSpPr txBox="1"/>
          <p:nvPr/>
        </p:nvSpPr>
        <p:spPr>
          <a:xfrm>
            <a:off x="2694731" y="1830140"/>
            <a:ext cx="67966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0F6FC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Getting involved with the Board</a:t>
            </a:r>
          </a:p>
        </p:txBody>
      </p:sp>
    </p:spTree>
    <p:extLst>
      <p:ext uri="{BB962C8B-B14F-4D97-AF65-F5344CB8AC3E}">
        <p14:creationId xmlns:p14="http://schemas.microsoft.com/office/powerpoint/2010/main" val="22437665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F0835A-90A7-A066-D8BF-48CCE7D7F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BE7B0410-A5A6-BB36-4BF0-2F09E2DC97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2F919E85-870A-B2B3-2946-508489D43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2218698" y="2733627"/>
            <a:ext cx="1340409" cy="5777807"/>
            <a:chOff x="329184" y="2"/>
            <a:chExt cx="524256" cy="5777807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56C7FA7-771F-02CB-BF6B-AC0E0CC19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13AB6205-A3EB-B895-9D05-131C7A08F1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2"/>
              <a:ext cx="524256" cy="566677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DA670AD1-A628-F7EF-69FF-937F4C2D78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8623" y="372533"/>
            <a:ext cx="6116779" cy="606872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F314C7-4B6C-214B-F400-BE8DB7197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7634" y="565265"/>
            <a:ext cx="4998753" cy="2446354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0F6FC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attending our webinar today! 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FDD375B4-9D77-A652-BEA0-1FD859285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90706" y="1339501"/>
            <a:ext cx="4171994" cy="910580"/>
          </a:xfrm>
        </p:spPr>
        <p:txBody>
          <a:bodyPr>
            <a:noAutofit/>
          </a:bodyPr>
          <a:lstStyle/>
          <a:p>
            <a:r>
              <a:rPr lang="en-US" sz="6000" dirty="0">
                <a:solidFill>
                  <a:srgbClr val="00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D161ED-F39E-0D83-2B9D-CCBBAC21DC7A}"/>
              </a:ext>
            </a:extLst>
          </p:cNvPr>
          <p:cNvSpPr txBox="1">
            <a:spLocks/>
          </p:cNvSpPr>
          <p:nvPr/>
        </p:nvSpPr>
        <p:spPr>
          <a:xfrm>
            <a:off x="7360728" y="2574336"/>
            <a:ext cx="4275944" cy="30481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 dirty="0">
                <a:solidFill>
                  <a:srgbClr val="0F6FC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 we communicate during the review process with applicants that have summers off?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9C4213B-6445-97B2-CCF3-7B755E6D5E1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730" y="3183751"/>
            <a:ext cx="3036562" cy="2704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2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A79803-ED30-D048-6206-2E766678C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31EFBDE1-BA3F-AB3B-A338-24A9AA69A1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34DA9C5-B370-9584-04DF-92EFEE9489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2218698" y="2733627"/>
            <a:ext cx="1340409" cy="5777807"/>
            <a:chOff x="329184" y="2"/>
            <a:chExt cx="524256" cy="5777807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01E357B5-7D52-E63B-2F33-7E3FE9A9A3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4F875708-5A90-58F4-9E02-157BC22580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2"/>
              <a:ext cx="524256" cy="566677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8DF865BB-8470-B0B9-DAE8-6DB4E06582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14118" y="1755907"/>
            <a:ext cx="4769165" cy="2484670"/>
          </a:xfrm>
        </p:spPr>
        <p:txBody>
          <a:bodyPr>
            <a:noAutofit/>
          </a:bodyPr>
          <a:lstStyle/>
          <a:p>
            <a:pPr algn="l"/>
            <a:r>
              <a:rPr lang="en-US" sz="5400" dirty="0">
                <a:solidFill>
                  <a:srgbClr val="0F6FC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CPP Renewal 3rd Year Upload Period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6573825-59B9-3DFB-34E4-304CE54CE6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8623" y="372533"/>
            <a:ext cx="6116779" cy="606872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Meeting with solid fill">
            <a:extLst>
              <a:ext uri="{FF2B5EF4-FFF2-40B4-BE49-F238E27FC236}">
                <a16:creationId xmlns:a16="http://schemas.microsoft.com/office/drawing/2014/main" id="{DA7BDDEC-F395-CB45-B5E6-37C15F6075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220199" y="2985218"/>
            <a:ext cx="3195789" cy="319578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C3F229B-E99B-288D-A2CC-A2FC2EA169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8718" y="1020665"/>
            <a:ext cx="4998753" cy="1977577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PSCBW Pilot Projects </a:t>
            </a:r>
          </a:p>
        </p:txBody>
      </p:sp>
    </p:spTree>
    <p:extLst>
      <p:ext uri="{BB962C8B-B14F-4D97-AF65-F5344CB8AC3E}">
        <p14:creationId xmlns:p14="http://schemas.microsoft.com/office/powerpoint/2010/main" val="3114668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BE0427-129B-C113-3327-87616157B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78DC1922-770F-75DE-FA32-AC455288A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5F84517F-7E3B-AADD-8620-C4249C6E6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522324" y="-15978"/>
            <a:ext cx="7147352" cy="5876916"/>
            <a:chOff x="329184" y="-99107"/>
            <a:chExt cx="524256" cy="5876916"/>
          </a:xfrm>
        </p:grpSpPr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41B28D63-EEFA-C64D-CF15-8737A6FECD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3824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0043D8F9-0918-D72E-621E-406FED632B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-99107"/>
              <a:ext cx="524256" cy="5631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id="{48944900-B349-18BA-D5A0-A40EE35BC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1055718"/>
            <a:ext cx="10999072" cy="335834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D59A1DE-73B9-0EB8-6E34-9259014E5CE6}"/>
              </a:ext>
            </a:extLst>
          </p:cNvPr>
          <p:cNvGrpSpPr/>
          <p:nvPr/>
        </p:nvGrpSpPr>
        <p:grpSpPr>
          <a:xfrm>
            <a:off x="1098287" y="1686284"/>
            <a:ext cx="9989536" cy="2424482"/>
            <a:chOff x="1098287" y="1686284"/>
            <a:chExt cx="9989536" cy="2424482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B58FD2D6-98B7-50C3-3A5B-2C0F3E4D6210}"/>
                </a:ext>
              </a:extLst>
            </p:cNvPr>
            <p:cNvGrpSpPr/>
            <p:nvPr/>
          </p:nvGrpSpPr>
          <p:grpSpPr>
            <a:xfrm>
              <a:off x="1098287" y="2057297"/>
              <a:ext cx="9989536" cy="2053469"/>
              <a:chOff x="1304178" y="1818058"/>
              <a:chExt cx="9989536" cy="2053469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0B683BBD-EF36-5901-D208-30AC9E44A126}"/>
                  </a:ext>
                </a:extLst>
              </p:cNvPr>
              <p:cNvGrpSpPr/>
              <p:nvPr/>
            </p:nvGrpSpPr>
            <p:grpSpPr>
              <a:xfrm>
                <a:off x="1304178" y="1818058"/>
                <a:ext cx="9989536" cy="1238734"/>
                <a:chOff x="1444855" y="2623790"/>
                <a:chExt cx="9989536" cy="1238734"/>
              </a:xfrm>
            </p:grpSpPr>
            <p:sp>
              <p:nvSpPr>
                <p:cNvPr id="3" name="Rectangle 2">
                  <a:extLst>
                    <a:ext uri="{FF2B5EF4-FFF2-40B4-BE49-F238E27FC236}">
                      <a16:creationId xmlns:a16="http://schemas.microsoft.com/office/drawing/2014/main" id="{01A69FB0-EC12-AC5F-673E-9B96E2E5D6F7}"/>
                    </a:ext>
                  </a:extLst>
                </p:cNvPr>
                <p:cNvSpPr/>
                <p:nvPr/>
              </p:nvSpPr>
              <p:spPr>
                <a:xfrm>
                  <a:off x="1444855" y="2799636"/>
                  <a:ext cx="9296400" cy="222739"/>
                </a:xfrm>
                <a:prstGeom prst="rect">
                  <a:avLst/>
                </a:prstGeom>
                <a:solidFill>
                  <a:srgbClr val="0F6FC6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C66C4031-2CA4-C699-B0FB-D940A387197E}"/>
                    </a:ext>
                  </a:extLst>
                </p:cNvPr>
                <p:cNvGrpSpPr/>
                <p:nvPr/>
              </p:nvGrpSpPr>
              <p:grpSpPr>
                <a:xfrm>
                  <a:off x="1444855" y="2623790"/>
                  <a:ext cx="9989536" cy="1238734"/>
                  <a:chOff x="1444855" y="2623790"/>
                  <a:chExt cx="9989536" cy="1238734"/>
                </a:xfrm>
              </p:grpSpPr>
              <p:cxnSp>
                <p:nvCxnSpPr>
                  <p:cNvPr id="5" name="Straight Connector 4">
                    <a:extLst>
                      <a:ext uri="{FF2B5EF4-FFF2-40B4-BE49-F238E27FC236}">
                        <a16:creationId xmlns:a16="http://schemas.microsoft.com/office/drawing/2014/main" id="{CD788575-7ADE-8949-597E-DFFA3FAE28EB}"/>
                      </a:ext>
                    </a:extLst>
                  </p:cNvPr>
                  <p:cNvCxnSpPr/>
                  <p:nvPr/>
                </p:nvCxnSpPr>
                <p:spPr>
                  <a:xfrm>
                    <a:off x="7350369" y="2635513"/>
                    <a:ext cx="0" cy="527538"/>
                  </a:xfrm>
                  <a:prstGeom prst="line">
                    <a:avLst/>
                  </a:prstGeom>
                  <a:ln w="76200">
                    <a:solidFill>
                      <a:schemeClr val="accent4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75AC06E2-F5A5-9064-E7B6-B46E0501404B}"/>
                      </a:ext>
                    </a:extLst>
                  </p:cNvPr>
                  <p:cNvCxnSpPr/>
                  <p:nvPr/>
                </p:nvCxnSpPr>
                <p:spPr>
                  <a:xfrm>
                    <a:off x="8452333" y="2629651"/>
                    <a:ext cx="0" cy="527538"/>
                  </a:xfrm>
                  <a:prstGeom prst="line">
                    <a:avLst/>
                  </a:prstGeom>
                  <a:ln w="76200">
                    <a:solidFill>
                      <a:schemeClr val="accent4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68F1833C-3CB8-D3BC-8D49-138F57DA9552}"/>
                      </a:ext>
                    </a:extLst>
                  </p:cNvPr>
                  <p:cNvCxnSpPr/>
                  <p:nvPr/>
                </p:nvCxnSpPr>
                <p:spPr>
                  <a:xfrm>
                    <a:off x="10729532" y="2623790"/>
                    <a:ext cx="0" cy="527538"/>
                  </a:xfrm>
                  <a:prstGeom prst="line">
                    <a:avLst/>
                  </a:prstGeom>
                  <a:ln w="76200">
                    <a:solidFill>
                      <a:srgbClr val="EE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" name="TextBox 7">
                    <a:extLst>
                      <a:ext uri="{FF2B5EF4-FFF2-40B4-BE49-F238E27FC236}">
                        <a16:creationId xmlns:a16="http://schemas.microsoft.com/office/drawing/2014/main" id="{36705175-D7F7-ADCA-52D0-035BE0DE852C}"/>
                      </a:ext>
                    </a:extLst>
                  </p:cNvPr>
                  <p:cNvSpPr txBox="1"/>
                  <p:nvPr/>
                </p:nvSpPr>
                <p:spPr>
                  <a:xfrm>
                    <a:off x="7010399" y="3248671"/>
                    <a:ext cx="679939" cy="5847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200" dirty="0">
                        <a:solidFill>
                          <a:srgbClr val="0F6FC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90</a:t>
                    </a:r>
                  </a:p>
                </p:txBody>
              </p:sp>
              <p:sp>
                <p:nvSpPr>
                  <p:cNvPr id="9" name="TextBox 8">
                    <a:extLst>
                      <a:ext uri="{FF2B5EF4-FFF2-40B4-BE49-F238E27FC236}">
                        <a16:creationId xmlns:a16="http://schemas.microsoft.com/office/drawing/2014/main" id="{A91264B5-147A-DA33-18E9-C6696F3A72F3}"/>
                      </a:ext>
                    </a:extLst>
                  </p:cNvPr>
                  <p:cNvSpPr txBox="1"/>
                  <p:nvPr/>
                </p:nvSpPr>
                <p:spPr>
                  <a:xfrm>
                    <a:off x="8112363" y="3248671"/>
                    <a:ext cx="679939" cy="5847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200" dirty="0">
                        <a:solidFill>
                          <a:srgbClr val="0F6FC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45</a:t>
                    </a:r>
                  </a:p>
                </p:txBody>
              </p:sp>
              <p:sp>
                <p:nvSpPr>
                  <p:cNvPr id="10" name="TextBox 9">
                    <a:extLst>
                      <a:ext uri="{FF2B5EF4-FFF2-40B4-BE49-F238E27FC236}">
                        <a16:creationId xmlns:a16="http://schemas.microsoft.com/office/drawing/2014/main" id="{3B25ABB1-863A-F5B3-96CB-8F51FD58B4C9}"/>
                      </a:ext>
                    </a:extLst>
                  </p:cNvPr>
                  <p:cNvSpPr txBox="1"/>
                  <p:nvPr/>
                </p:nvSpPr>
                <p:spPr>
                  <a:xfrm>
                    <a:off x="10048118" y="3216193"/>
                    <a:ext cx="1386273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b="1" dirty="0">
                        <a:solidFill>
                          <a:srgbClr val="0F6FC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Expiration Date</a:t>
                    </a:r>
                  </a:p>
                </p:txBody>
              </p:sp>
              <p:cxnSp>
                <p:nvCxnSpPr>
                  <p:cNvPr id="4" name="Straight Connector 3">
                    <a:extLst>
                      <a:ext uri="{FF2B5EF4-FFF2-40B4-BE49-F238E27FC236}">
                        <a16:creationId xmlns:a16="http://schemas.microsoft.com/office/drawing/2014/main" id="{929B2521-C760-6969-BAF3-F51115970A2A}"/>
                      </a:ext>
                    </a:extLst>
                  </p:cNvPr>
                  <p:cNvCxnSpPr/>
                  <p:nvPr/>
                </p:nvCxnSpPr>
                <p:spPr>
                  <a:xfrm>
                    <a:off x="1444855" y="2635513"/>
                    <a:ext cx="0" cy="527538"/>
                  </a:xfrm>
                  <a:prstGeom prst="line">
                    <a:avLst/>
                  </a:prstGeom>
                  <a:ln w="76200">
                    <a:solidFill>
                      <a:schemeClr val="accent4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7833FF4-F6A9-E3C6-70C3-394C890830C3}"/>
                  </a:ext>
                </a:extLst>
              </p:cNvPr>
              <p:cNvSpPr txBox="1"/>
              <p:nvPr/>
            </p:nvSpPr>
            <p:spPr>
              <a:xfrm>
                <a:off x="6540655" y="3040530"/>
                <a:ext cx="133807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0F6FC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All CEHs documents due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80A1C6A-9CC6-2EC0-FBD7-550933C00BDD}"/>
                  </a:ext>
                </a:extLst>
              </p:cNvPr>
              <p:cNvSpPr txBox="1"/>
              <p:nvPr/>
            </p:nvSpPr>
            <p:spPr>
              <a:xfrm>
                <a:off x="7680555" y="3022430"/>
                <a:ext cx="12622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0F6FC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Remaining documents due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66603ED-6044-A490-02A6-9137ED5F09D2}"/>
                  </a:ext>
                </a:extLst>
              </p:cNvPr>
              <p:cNvSpPr txBox="1"/>
              <p:nvPr/>
            </p:nvSpPr>
            <p:spPr>
              <a:xfrm>
                <a:off x="9969477" y="3028807"/>
                <a:ext cx="12622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0F6FC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No extensions granted</a:t>
                </a:r>
              </a:p>
            </p:txBody>
          </p:sp>
        </p:grp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B60978F-35B4-9262-6863-65AEB06225B9}"/>
                </a:ext>
              </a:extLst>
            </p:cNvPr>
            <p:cNvSpPr txBox="1"/>
            <p:nvPr/>
          </p:nvSpPr>
          <p:spPr>
            <a:xfrm>
              <a:off x="1810305" y="1686284"/>
              <a:ext cx="4481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0F6FC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Gather all CEHs documents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84398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11A9C7-FFCE-9F71-7ECF-A9EC1DC5C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0785730D-9E29-014C-A1A3-FD162A450B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96B324EF-44F2-60DF-8442-B21583185C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2218698" y="2733627"/>
            <a:ext cx="1340409" cy="5777807"/>
            <a:chOff x="329184" y="2"/>
            <a:chExt cx="524256" cy="5777807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5BB1068-C2F6-0AE5-7E41-56128CAA1B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BE3C117D-61D0-E0B2-C52F-164D762933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2"/>
              <a:ext cx="524256" cy="566677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350FBD63-E862-EC07-BA98-4931B7BC17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8623" y="372533"/>
            <a:ext cx="6116779" cy="606872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Meeting with solid fill">
            <a:extLst>
              <a:ext uri="{FF2B5EF4-FFF2-40B4-BE49-F238E27FC236}">
                <a16:creationId xmlns:a16="http://schemas.microsoft.com/office/drawing/2014/main" id="{6803EB49-071D-00B6-47C2-0D3560226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220199" y="2985218"/>
            <a:ext cx="3195789" cy="319578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B69E8FE-BDB7-7C32-0BE9-353DB238A1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8718" y="1020665"/>
            <a:ext cx="4998753" cy="1977577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PSCBW Pilot Projects 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0BF0187B-9C37-1320-D4B6-EAA8D9287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99533" y="1871965"/>
            <a:ext cx="4171994" cy="2252554"/>
          </a:xfrm>
        </p:spPr>
        <p:txBody>
          <a:bodyPr>
            <a:noAutofit/>
          </a:bodyPr>
          <a:lstStyle/>
          <a:p>
            <a:pPr algn="l"/>
            <a:r>
              <a:rPr lang="en-US" sz="5400" dirty="0">
                <a:solidFill>
                  <a:srgbClr val="0F6FC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 CPP Renewal CEHs Form</a:t>
            </a:r>
          </a:p>
        </p:txBody>
      </p:sp>
    </p:spTree>
    <p:extLst>
      <p:ext uri="{BB962C8B-B14F-4D97-AF65-F5344CB8AC3E}">
        <p14:creationId xmlns:p14="http://schemas.microsoft.com/office/powerpoint/2010/main" val="3469671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4BA3C-ABB6-83FE-E53A-F1D7DEAD3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631" y="677593"/>
            <a:ext cx="10515600" cy="889244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One Page CPP Renewal Record Form Draft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717F082-4DE5-6EB7-76FB-CAA2B4358136}"/>
              </a:ext>
            </a:extLst>
          </p:cNvPr>
          <p:cNvCxnSpPr>
            <a:cxnSpLocks/>
          </p:cNvCxnSpPr>
          <p:nvPr/>
        </p:nvCxnSpPr>
        <p:spPr>
          <a:xfrm>
            <a:off x="688731" y="1401615"/>
            <a:ext cx="7403123" cy="0"/>
          </a:xfrm>
          <a:prstGeom prst="line">
            <a:avLst/>
          </a:prstGeom>
          <a:ln w="57150">
            <a:solidFill>
              <a:srgbClr val="00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F3DDA923-418E-1C47-E11C-52DD10EFF5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940" y="2240663"/>
            <a:ext cx="11764119" cy="2966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025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C4AB91F-A2D9-113C-9170-53558DA29E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5" t="25293" r="27842" b="11670"/>
          <a:stretch>
            <a:fillRect/>
          </a:stretch>
        </p:blipFill>
        <p:spPr>
          <a:xfrm>
            <a:off x="107950" y="447630"/>
            <a:ext cx="11976100" cy="596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148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8F5ED85-BE0E-D27C-4C3A-7BFCFE5411FA}"/>
              </a:ext>
            </a:extLst>
          </p:cNvPr>
          <p:cNvSpPr txBox="1"/>
          <p:nvPr/>
        </p:nvSpPr>
        <p:spPr>
          <a:xfrm>
            <a:off x="996460" y="880349"/>
            <a:ext cx="101990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CPP Renewal Record of CEHs Completion Folder Contents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5FE2D9B-8995-559A-5065-0FAC3ACE6B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639636"/>
              </p:ext>
            </p:extLst>
          </p:nvPr>
        </p:nvGraphicFramePr>
        <p:xfrm>
          <a:off x="1104898" y="1990774"/>
          <a:ext cx="9970478" cy="3725267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61227">
                  <a:extLst>
                    <a:ext uri="{9D8B030D-6E8A-4147-A177-3AD203B41FA5}">
                      <a16:colId xmlns:a16="http://schemas.microsoft.com/office/drawing/2014/main" val="1415725793"/>
                    </a:ext>
                  </a:extLst>
                </a:gridCol>
                <a:gridCol w="3810512">
                  <a:extLst>
                    <a:ext uri="{9D8B030D-6E8A-4147-A177-3AD203B41FA5}">
                      <a16:colId xmlns:a16="http://schemas.microsoft.com/office/drawing/2014/main" val="2456267733"/>
                    </a:ext>
                  </a:extLst>
                </a:gridCol>
                <a:gridCol w="986864">
                  <a:extLst>
                    <a:ext uri="{9D8B030D-6E8A-4147-A177-3AD203B41FA5}">
                      <a16:colId xmlns:a16="http://schemas.microsoft.com/office/drawing/2014/main" val="4094146073"/>
                    </a:ext>
                  </a:extLst>
                </a:gridCol>
                <a:gridCol w="4211875">
                  <a:extLst>
                    <a:ext uri="{9D8B030D-6E8A-4147-A177-3AD203B41FA5}">
                      <a16:colId xmlns:a16="http://schemas.microsoft.com/office/drawing/2014/main" val="3291372513"/>
                    </a:ext>
                  </a:extLst>
                </a:gridCol>
              </a:tblGrid>
              <a:tr h="616307">
                <a:tc gridSpan="2">
                  <a:txBody>
                    <a:bodyPr/>
                    <a:lstStyle/>
                    <a:p>
                      <a:r>
                        <a:rPr lang="en-US" sz="2400" u="sng" dirty="0"/>
                        <a:t>Current</a:t>
                      </a:r>
                      <a:r>
                        <a:rPr lang="en-US" sz="2400" u="none" dirty="0"/>
                        <a:t>: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400" u="sng" dirty="0"/>
                        <a:t>Revised</a:t>
                      </a:r>
                      <a:r>
                        <a:rPr lang="en-US" sz="2400" u="none" dirty="0"/>
                        <a:t>:</a:t>
                      </a:r>
                      <a:endParaRPr lang="en-US" sz="2400" u="sng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296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ym typeface="Wingdings" panose="05000000000000000000" pitchFamily="2" charset="2"/>
                        </a:rPr>
                        <a:t>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Academic Transcripts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ym typeface="Wingdings" panose="05000000000000000000" pitchFamily="2" charset="2"/>
                        </a:rPr>
                        <a:t>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Academic Transcripts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22962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ym typeface="Wingdings" panose="05000000000000000000" pitchFamily="2" charset="2"/>
                        </a:rPr>
                        <a:t>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Conferences Attended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ym typeface="Wingdings" panose="05000000000000000000" pitchFamily="2" charset="2"/>
                        </a:rPr>
                        <a:t>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Conferences Attended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61109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ym typeface="Wingdings" panose="05000000000000000000" pitchFamily="2" charset="2"/>
                        </a:rPr>
                        <a:t>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Main Record of CEHs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ym typeface="Wingdings" panose="05000000000000000000" pitchFamily="2" charset="2"/>
                        </a:rPr>
                        <a:t>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Main Record of CEHs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5421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ym typeface="Wingdings" panose="05000000000000000000" pitchFamily="2" charset="2"/>
                        </a:rPr>
                        <a:t>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Record Page 1 AVDs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ym typeface="Wingdings" panose="05000000000000000000" pitchFamily="2" charset="2"/>
                        </a:rPr>
                        <a:t>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Record AVDs (in numerical order)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181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ym typeface="Wingdings" panose="05000000000000000000" pitchFamily="2" charset="2"/>
                        </a:rPr>
                        <a:t>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Record Page 2 AVDs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2175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ym typeface="Wingdings" panose="05000000000000000000" pitchFamily="2" charset="2"/>
                        </a:rPr>
                        <a:t>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Record Page 3 AVDs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6696599"/>
                  </a:ext>
                </a:extLst>
              </a:tr>
            </a:tbl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AEED8BD-4F39-C10A-69A4-2D0BB4777253}"/>
              </a:ext>
            </a:extLst>
          </p:cNvPr>
          <p:cNvCxnSpPr/>
          <p:nvPr/>
        </p:nvCxnSpPr>
        <p:spPr>
          <a:xfrm>
            <a:off x="1019906" y="1403569"/>
            <a:ext cx="10117016" cy="0"/>
          </a:xfrm>
          <a:prstGeom prst="line">
            <a:avLst/>
          </a:prstGeom>
          <a:ln w="57150">
            <a:solidFill>
              <a:srgbClr val="00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561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F43A0C-0F9D-CB60-794F-9993EAE6E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B04B910D-71D6-B869-C8A5-7D7AAA0F0E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E749230-E6F7-94B2-2466-F3A0752BA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2218698" y="2733627"/>
            <a:ext cx="1340409" cy="5777807"/>
            <a:chOff x="329184" y="2"/>
            <a:chExt cx="524256" cy="5777807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5424E0D-4D44-9B88-2E6D-DD28327223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678C7A03-01CF-62E7-155E-23717F1EF1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2"/>
              <a:ext cx="524256" cy="566677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B4A26179-9CD7-9965-D8DD-6B87D5AFD0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68194" y="1632317"/>
            <a:ext cx="3261013" cy="2731849"/>
          </a:xfrm>
        </p:spPr>
        <p:txBody>
          <a:bodyPr>
            <a:noAutofit/>
          </a:bodyPr>
          <a:lstStyle/>
          <a:p>
            <a:pPr algn="l"/>
            <a:r>
              <a:rPr lang="en-US" sz="4800" dirty="0">
                <a:solidFill>
                  <a:srgbClr val="0F6FC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 of Acceptable CEHs by Category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001AEE3-0263-934B-00B5-3CFB6B274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8623" y="372533"/>
            <a:ext cx="6116779" cy="606872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Meeting with solid fill">
            <a:extLst>
              <a:ext uri="{FF2B5EF4-FFF2-40B4-BE49-F238E27FC236}">
                <a16:creationId xmlns:a16="http://schemas.microsoft.com/office/drawing/2014/main" id="{7519B76A-A351-7B49-7FAA-8FBCA475AA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220199" y="2985218"/>
            <a:ext cx="3195789" cy="319578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6C98AD3-8FCE-D350-CE0E-72F744FE0D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8718" y="1020665"/>
            <a:ext cx="4998753" cy="1977577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PSCBW Pilot Projects </a:t>
            </a:r>
          </a:p>
        </p:txBody>
      </p:sp>
    </p:spTree>
    <p:extLst>
      <p:ext uri="{BB962C8B-B14F-4D97-AF65-F5344CB8AC3E}">
        <p14:creationId xmlns:p14="http://schemas.microsoft.com/office/powerpoint/2010/main" val="2497363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FB36E1-906E-B701-AC15-908A786022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0924" y="1602259"/>
            <a:ext cx="9231410" cy="2058094"/>
          </a:xfrm>
        </p:spPr>
        <p:txBody>
          <a:bodyPr anchor="b">
            <a:normAutofit fontScale="90000"/>
          </a:bodyPr>
          <a:lstStyle/>
          <a:p>
            <a:pPr algn="l"/>
            <a:r>
              <a:rPr lang="en-US" sz="7200" dirty="0">
                <a:solidFill>
                  <a:srgbClr val="0F6FC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5 Trends During Application Reviews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115E25-AD69-6613-2152-69C9766CC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0924" y="422669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en-US" sz="5400" dirty="0">
                <a:solidFill>
                  <a:srgbClr val="00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we are seeing.</a:t>
            </a:r>
          </a:p>
        </p:txBody>
      </p:sp>
    </p:spTree>
    <p:extLst>
      <p:ext uri="{BB962C8B-B14F-4D97-AF65-F5344CB8AC3E}">
        <p14:creationId xmlns:p14="http://schemas.microsoft.com/office/powerpoint/2010/main" val="1990624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0B0F0"/>
      </a:accent3>
      <a:accent4>
        <a:srgbClr val="47FF47"/>
      </a:accent4>
      <a:accent5>
        <a:srgbClr val="84FE84"/>
      </a:accent5>
      <a:accent6>
        <a:srgbClr val="59A9F2"/>
      </a:accent6>
      <a:hlink>
        <a:srgbClr val="00B0F0"/>
      </a:hlink>
      <a:folHlink>
        <a:srgbClr val="00B0F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17461</TotalTime>
  <Words>276</Words>
  <Application>Microsoft Office PowerPoint</Application>
  <PresentationFormat>Widescreen</PresentationFormat>
  <Paragraphs>57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Aptos</vt:lpstr>
      <vt:lpstr>Aptos Display</vt:lpstr>
      <vt:lpstr>Arial</vt:lpstr>
      <vt:lpstr>Wingdings</vt:lpstr>
      <vt:lpstr>Office Theme</vt:lpstr>
      <vt:lpstr>PowerPoint Presentation</vt:lpstr>
      <vt:lpstr>PSCBW Pilot Projects </vt:lpstr>
      <vt:lpstr>PowerPoint Presentation</vt:lpstr>
      <vt:lpstr>PSCBW Pilot Projects </vt:lpstr>
      <vt:lpstr>One Page CPP Renewal Record Form Draft</vt:lpstr>
      <vt:lpstr>PowerPoint Presentation</vt:lpstr>
      <vt:lpstr>PowerPoint Presentation</vt:lpstr>
      <vt:lpstr>PSCBW Pilot Projects </vt:lpstr>
      <vt:lpstr>Top 5 Trends During Application Reviews</vt:lpstr>
      <vt:lpstr>Are instructions clear for how to upload documents and CEHs AVDs?</vt:lpstr>
      <vt:lpstr>Please submit all documents in pdf format, not jpg.</vt:lpstr>
      <vt:lpstr>Please scan supporting documentation and save in pdf format.</vt:lpstr>
      <vt:lpstr>Upload all documents in their original mode.</vt:lpstr>
      <vt:lpstr>It helps if CEHs attendance verification documents are uploaded in the order they are entered onto the Record Form.</vt:lpstr>
      <vt:lpstr>Office Hours have now decreased to one/month. They will be held on the 3rd Wednesday of each month from 2-3 PM.</vt:lpstr>
      <vt:lpstr>1:1 session(s) for help during the testing process is by appointment only.</vt:lpstr>
      <vt:lpstr>PowerPoint Presentation</vt:lpstr>
      <vt:lpstr>Thank you for attending our webinar today!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Sigrid Gauger</dc:creator>
  <cp:lastModifiedBy>Sigrid Gauger</cp:lastModifiedBy>
  <cp:revision>17</cp:revision>
  <dcterms:created xsi:type="dcterms:W3CDTF">2025-12-21T20:46:55Z</dcterms:created>
  <dcterms:modified xsi:type="dcterms:W3CDTF">2026-01-23T19:00:26Z</dcterms:modified>
</cp:coreProperties>
</file>